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ssistant" panose="020B0604020202020204" charset="-79"/>
      <p:regular r:id="rId21"/>
      <p:bold r:id="rId22"/>
    </p:embeddedFont>
    <p:embeddedFont>
      <p:font typeface="Assistant ExtraLight" panose="020B0604020202020204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Nunito Sans" panose="020B0604020202020204" charset="0"/>
      <p:regular r:id="rId33"/>
      <p:bold r:id="rId34"/>
      <p:italic r:id="rId35"/>
      <p:boldItalic r:id="rId36"/>
    </p:embeddedFont>
    <p:embeddedFont>
      <p:font typeface="Nunito Sans ExtraBold" panose="020B0604020202020204" charset="0"/>
      <p:bold r:id="rId37"/>
      <p:boldItalic r:id="rId38"/>
    </p:embeddedFont>
    <p:embeddedFont>
      <p:font typeface="Pontano Sans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2" y="126"/>
      </p:cViewPr>
      <p:guideLst>
        <p:guide pos="5760"/>
        <p:guide pos="4215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92f646bd7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92f646bd7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92f646b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92f646b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2f646bd7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92f646bd7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92f646bd7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92f646bd7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92f646bd7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92f646bd7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empezar...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8ebf7713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8ebf7713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8ebf7713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8ebf7713d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8ebf7713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8ebf7713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8ebf7713d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8ebf7713d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92f646bd7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92f646bd7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92f646bd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92f646bd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4613027" y="295089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Sección 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semestre 2021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ctrTitle"/>
          </p:nvPr>
        </p:nvSpPr>
        <p:spPr>
          <a:xfrm>
            <a:off x="5422177" y="149422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ORGANIZACIÓN DE LENGUAJES Y COMPILADORES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Empecemos...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ctrTitle"/>
          </p:nvPr>
        </p:nvSpPr>
        <p:spPr>
          <a:xfrm>
            <a:off x="610875" y="405325"/>
            <a:ext cx="2219100" cy="15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Temas a Tratar el Día de Hoy</a:t>
            </a:r>
            <a:endParaRPr sz="24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ctrTitle" idx="2"/>
          </p:nvPr>
        </p:nvSpPr>
        <p:spPr>
          <a:xfrm>
            <a:off x="3595573" y="1341118"/>
            <a:ext cx="47457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Conceptos generales de compiladores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Tipos de compiladores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Fases de análisis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Fases de síntesis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>
            <a:off x="610888" y="405325"/>
            <a:ext cx="7627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Procesador de Lenguaje</a:t>
            </a:r>
            <a:endParaRPr sz="2000"/>
          </a:p>
        </p:txBody>
      </p:sp>
      <p:sp>
        <p:nvSpPr>
          <p:cNvPr id="200" name="Google Shape;200;p29"/>
          <p:cNvSpPr txBox="1"/>
          <p:nvPr/>
        </p:nvSpPr>
        <p:spPr>
          <a:xfrm>
            <a:off x="1065200" y="1262800"/>
            <a:ext cx="3629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Assistant ExtraLight"/>
                <a:ea typeface="Assistant ExtraLight"/>
                <a:cs typeface="Assistant ExtraLight"/>
                <a:sym typeface="Assistant ExtraLight"/>
              </a:rPr>
              <a:t>Es un programa que puede leer un programa en un lenguaje fuente y producir una salida.</a:t>
            </a:r>
            <a:endParaRPr sz="19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Assistant ExtraLight"/>
                <a:ea typeface="Assistant ExtraLight"/>
                <a:cs typeface="Assistant ExtraLight"/>
                <a:sym typeface="Assistant ExtraLight"/>
              </a:rPr>
              <a:t>Es encargado de reportar cualquier error en el código fuente.</a:t>
            </a:r>
            <a:endParaRPr sz="19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625" y="1118095"/>
            <a:ext cx="2231476" cy="22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ctrTitle"/>
          </p:nvPr>
        </p:nvSpPr>
        <p:spPr>
          <a:xfrm>
            <a:off x="3005825" y="195461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highlight>
                  <a:srgbClr val="EFEFEF"/>
                </a:highlight>
              </a:rPr>
              <a:t>Tipos de Procesadores</a:t>
            </a:r>
            <a:endParaRPr sz="2300">
              <a:highlight>
                <a:srgbClr val="EFEFEF"/>
              </a:highlight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ctrTitle" idx="2"/>
          </p:nvPr>
        </p:nvSpPr>
        <p:spPr>
          <a:xfrm flipH="1">
            <a:off x="311925" y="1094425"/>
            <a:ext cx="2310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Compiladores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"/>
          </p:nvPr>
        </p:nvSpPr>
        <p:spPr>
          <a:xfrm flipH="1">
            <a:off x="474525" y="1902425"/>
            <a:ext cx="1985100" cy="24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</a:rPr>
              <a:t>Lee el código fuente y lo traduce a otro equivalente en otro lenguaje. </a:t>
            </a:r>
            <a:endParaRPr sz="17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</a:rPr>
              <a:t>Regularmente a lenguaje máquina.</a:t>
            </a:r>
            <a:endParaRPr sz="17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ctrTitle" idx="5"/>
          </p:nvPr>
        </p:nvSpPr>
        <p:spPr>
          <a:xfrm flipH="1">
            <a:off x="6521825" y="1094425"/>
            <a:ext cx="18957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Intérpretes</a:t>
            </a:r>
            <a:endParaRPr sz="2000"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 flipH="1">
            <a:off x="6432425" y="1986875"/>
            <a:ext cx="1985100" cy="22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3"/>
                </a:solidFill>
              </a:rPr>
              <a:t>Lee el código fuente y lo ejecuta directamente sin generar ningún código.</a:t>
            </a:r>
            <a:endParaRPr sz="15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Lenguajes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16" name="Google Shape;216;p3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2" name="Google Shape;222;p31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337" y="3846273"/>
            <a:ext cx="991625" cy="9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title" idx="15"/>
          </p:nvPr>
        </p:nvSpPr>
        <p:spPr>
          <a:xfrm>
            <a:off x="1552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</a:t>
            </a:r>
            <a:r>
              <a:rPr lang="es"/>
              <a:t>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748" y="2527213"/>
            <a:ext cx="1199251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2625" y="2461975"/>
            <a:ext cx="884900" cy="8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688" y="3846275"/>
            <a:ext cx="991625" cy="9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8775" y="2461975"/>
            <a:ext cx="884900" cy="8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Fases de un Compilador</a:t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2246429" y="1682812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473550" y="17624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ctrTitle" idx="5"/>
          </p:nvPr>
        </p:nvSpPr>
        <p:spPr>
          <a:xfrm flipH="1">
            <a:off x="921750" y="240822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2246429" y="2617687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3076104" y="2149637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ctrTitle" idx="3"/>
          </p:nvPr>
        </p:nvSpPr>
        <p:spPr>
          <a:xfrm flipH="1">
            <a:off x="2285875" y="1941407"/>
            <a:ext cx="8940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Léxico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ctrTitle" idx="3"/>
          </p:nvPr>
        </p:nvSpPr>
        <p:spPr>
          <a:xfrm flipH="1">
            <a:off x="3115550" y="2408232"/>
            <a:ext cx="8940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Sintáctico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ctrTitle" idx="3"/>
          </p:nvPr>
        </p:nvSpPr>
        <p:spPr>
          <a:xfrm flipH="1">
            <a:off x="2285875" y="2875057"/>
            <a:ext cx="8940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Semántico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6621429" y="1682187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4848550" y="17618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ctrTitle" idx="5"/>
          </p:nvPr>
        </p:nvSpPr>
        <p:spPr>
          <a:xfrm flipH="1">
            <a:off x="5296750" y="240760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Síntesis</a:t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621429" y="2617062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7451104" y="2149012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32"/>
          <p:cNvSpPr txBox="1">
            <a:spLocks noGrp="1"/>
          </p:cNvSpPr>
          <p:nvPr>
            <p:ph type="ctrTitle" idx="3"/>
          </p:nvPr>
        </p:nvSpPr>
        <p:spPr>
          <a:xfrm flipH="1">
            <a:off x="6621425" y="1812100"/>
            <a:ext cx="972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Optimización de Código Intermedio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7451104" y="1249412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32"/>
          <p:cNvSpPr txBox="1">
            <a:spLocks noGrp="1"/>
          </p:cNvSpPr>
          <p:nvPr>
            <p:ph type="ctrTitle" idx="3"/>
          </p:nvPr>
        </p:nvSpPr>
        <p:spPr>
          <a:xfrm flipH="1">
            <a:off x="7451100" y="1379325"/>
            <a:ext cx="972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Generación de Código Intermedio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7451104" y="3048612"/>
            <a:ext cx="972900" cy="84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2"/>
          <p:cNvSpPr txBox="1">
            <a:spLocks noGrp="1"/>
          </p:cNvSpPr>
          <p:nvPr>
            <p:ph type="ctrTitle" idx="3"/>
          </p:nvPr>
        </p:nvSpPr>
        <p:spPr>
          <a:xfrm flipH="1">
            <a:off x="7451100" y="3178525"/>
            <a:ext cx="972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Código objeto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ctrTitle" idx="3"/>
          </p:nvPr>
        </p:nvSpPr>
        <p:spPr>
          <a:xfrm flipH="1">
            <a:off x="7451100" y="2257425"/>
            <a:ext cx="972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Generador de Código máquina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ctrTitle" idx="3"/>
          </p:nvPr>
        </p:nvSpPr>
        <p:spPr>
          <a:xfrm flipH="1">
            <a:off x="6621425" y="2775825"/>
            <a:ext cx="972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Optimización de Código máquina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0" y="152400"/>
            <a:ext cx="4049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las Fases de Análisis en un Intérprete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763" y="1278386"/>
            <a:ext cx="5928418" cy="374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ctrTitle"/>
          </p:nvPr>
        </p:nvSpPr>
        <p:spPr>
          <a:xfrm flipH="1">
            <a:off x="5096738" y="1826550"/>
            <a:ext cx="2064600" cy="67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Dudas?</a:t>
            </a:r>
            <a:endParaRPr sz="4000"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700" y="2506050"/>
            <a:ext cx="1326675" cy="22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ctrTitle"/>
          </p:nvPr>
        </p:nvSpPr>
        <p:spPr>
          <a:xfrm flipH="1">
            <a:off x="321900" y="490325"/>
            <a:ext cx="6095100" cy="8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Gracias por su Atención!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 flipH="1">
            <a:off x="1889225" y="231258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los auxiliares...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6567511" y="88984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-1402714" y="7532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5371971" y="1414095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3782333" y="2714991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ctrTitle" idx="4294967295"/>
          </p:nvPr>
        </p:nvSpPr>
        <p:spPr>
          <a:xfrm flipH="1">
            <a:off x="5747748" y="2241654"/>
            <a:ext cx="2061600" cy="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lt1"/>
                </a:solidFill>
              </a:rPr>
              <a:t>Emely Yecenia García Monge</a:t>
            </a:r>
            <a:endParaRPr sz="1700" dirty="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ctrTitle" idx="4294967295"/>
          </p:nvPr>
        </p:nvSpPr>
        <p:spPr>
          <a:xfrm flipH="1">
            <a:off x="4153288" y="3325615"/>
            <a:ext cx="1191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Dudas sobre Contenido y Proyectos 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/>
              <a:t>Foro UEDI</a:t>
            </a:r>
            <a:endParaRPr sz="1100" b="0"/>
          </a:p>
        </p:txBody>
      </p:sp>
      <p:sp>
        <p:nvSpPr>
          <p:cNvPr id="127" name="Google Shape;127;p20"/>
          <p:cNvSpPr/>
          <p:nvPr/>
        </p:nvSpPr>
        <p:spPr>
          <a:xfrm>
            <a:off x="3782333" y="848641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ctrTitle" idx="4294967295"/>
          </p:nvPr>
        </p:nvSpPr>
        <p:spPr>
          <a:xfrm flipH="1">
            <a:off x="4049488" y="1515350"/>
            <a:ext cx="139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Dudas Generales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/>
              <a:t>Correo</a:t>
            </a:r>
            <a:endParaRPr sz="1100" b="0"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4633738" y="1293708"/>
            <a:ext cx="230698" cy="148703"/>
            <a:chOff x="1492675" y="1520750"/>
            <a:chExt cx="481825" cy="310575"/>
          </a:xfrm>
        </p:grpSpPr>
        <p:sp>
          <p:nvSpPr>
            <p:cNvPr id="130" name="Google Shape;130;p20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4577168" y="3029991"/>
            <a:ext cx="343835" cy="269608"/>
            <a:chOff x="-41694200" y="2382950"/>
            <a:chExt cx="317425" cy="248900"/>
          </a:xfrm>
        </p:grpSpPr>
        <p:sp>
          <p:nvSpPr>
            <p:cNvPr id="133" name="Google Shape;133;p20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/>
          <p:nvPr/>
        </p:nvSpPr>
        <p:spPr>
          <a:xfrm>
            <a:off x="1357200" y="1414095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José Puac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>
            <a:off x="0" y="-9525"/>
            <a:ext cx="4383284" cy="5210133"/>
            <a:chOff x="0" y="-9525"/>
            <a:chExt cx="3105188" cy="5210133"/>
          </a:xfrm>
        </p:grpSpPr>
        <p:sp>
          <p:nvSpPr>
            <p:cNvPr id="143" name="Google Shape;143;p21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44" name="Google Shape;144;p21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>
            <a:off x="55850" y="405325"/>
            <a:ext cx="369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Dudas</a:t>
            </a:r>
            <a:br>
              <a:rPr lang="e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auxpuac@gmail.com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2987386780101@ingenieria.usac.edu.gt</a:t>
            </a:r>
          </a:p>
        </p:txBody>
      </p:sp>
      <p:sp>
        <p:nvSpPr>
          <p:cNvPr id="146" name="Google Shape;146;p21"/>
          <p:cNvSpPr txBox="1">
            <a:spLocks noGrp="1"/>
          </p:cNvSpPr>
          <p:nvPr>
            <p:ph type="ctrTitle" idx="2"/>
          </p:nvPr>
        </p:nvSpPr>
        <p:spPr>
          <a:xfrm>
            <a:off x="4501374" y="1659500"/>
            <a:ext cx="41379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Asunto: [OLC1] *TITULO*</a:t>
            </a:r>
            <a:endParaRPr sz="1500"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"/>
          </p:nvPr>
        </p:nvSpPr>
        <p:spPr>
          <a:xfrm>
            <a:off x="4550400" y="2513500"/>
            <a:ext cx="3693900" cy="18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" sz="1400">
                <a:solidFill>
                  <a:schemeClr val="accent3"/>
                </a:solidFill>
              </a:rPr>
              <a:t>Nombre Completo</a:t>
            </a:r>
            <a:endParaRPr sz="1400">
              <a:solidFill>
                <a:schemeClr val="accent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" sz="1400">
                <a:solidFill>
                  <a:schemeClr val="accent3"/>
                </a:solidFill>
              </a:rPr>
              <a:t>Número de Carnet</a:t>
            </a:r>
            <a:endParaRPr sz="14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ctrTitle"/>
          </p:nvPr>
        </p:nvSpPr>
        <p:spPr>
          <a:xfrm>
            <a:off x="55850" y="1880750"/>
            <a:ext cx="2130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Horario Laboratorio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Viernes 5:20 - 7:00 PM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el laboratorio...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 flipH="1">
            <a:off x="547563" y="-1040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Google Shape;160;p23"/>
          <p:cNvSpPr txBox="1"/>
          <p:nvPr/>
        </p:nvSpPr>
        <p:spPr>
          <a:xfrm flipH="1">
            <a:off x="3227137" y="905100"/>
            <a:ext cx="288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PONDERACIÓN</a:t>
            </a:r>
            <a:endParaRPr sz="23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 flipH="1">
            <a:off x="2786887" y="1730250"/>
            <a:ext cx="37605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ssistant ExtraLight"/>
              <a:buChar char="➔"/>
            </a:pPr>
            <a:r>
              <a:rPr lang="es" sz="1500">
                <a:solidFill>
                  <a:schemeClr val="accent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Proyecto 1 - 45pts </a:t>
            </a:r>
            <a:endParaRPr sz="1500">
              <a:solidFill>
                <a:schemeClr val="accent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ssistant ExtraLight"/>
              <a:buChar char="➔"/>
            </a:pPr>
            <a:r>
              <a:rPr lang="es" sz="1500">
                <a:solidFill>
                  <a:schemeClr val="accent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Proyecto 2 - 55pts </a:t>
            </a:r>
            <a:endParaRPr sz="1500">
              <a:solidFill>
                <a:schemeClr val="accent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i="1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rPr>
              <a:t>40 puntos sobre la nota final del curso</a:t>
            </a:r>
            <a:endParaRPr sz="1500" b="1" i="1">
              <a:solidFill>
                <a:schemeClr val="accent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chemeClr val="accent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rPr>
              <a:t>No tenemos contempladas las prórrogas</a:t>
            </a:r>
            <a:endParaRPr sz="1500" b="1">
              <a:solidFill>
                <a:schemeClr val="accent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25" y="2936100"/>
            <a:ext cx="1048375" cy="19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243" y="3341793"/>
            <a:ext cx="1587825" cy="14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69" name="Google Shape;169;p24"/>
          <p:cNvSpPr txBox="1">
            <a:spLocks noGrp="1"/>
          </p:cNvSpPr>
          <p:nvPr>
            <p:ph type="ctrTitle"/>
          </p:nvPr>
        </p:nvSpPr>
        <p:spPr>
          <a:xfrm>
            <a:off x="0" y="265137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Asistencia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0" y="1172905"/>
            <a:ext cx="3867300" cy="26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NO OBLIGATORIA, PERO SÍ INDISPENSABLE PARA EL CURSO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ctrTitle"/>
          </p:nvPr>
        </p:nvSpPr>
        <p:spPr>
          <a:xfrm>
            <a:off x="50450" y="2985775"/>
            <a:ext cx="4788900" cy="18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Consejos para el curso / para la carrera / para la vida.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4875625" y="865064"/>
            <a:ext cx="3340500" cy="21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Instalar la última versión de los programas.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Probar el entregable de los proyectos.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Saber qué utilizaste.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Hacer ejercicio.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Iniciar los proyectos con anticipación.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Resolver el máximo de dudas.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Ir por el 100.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Nunca rendirse.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ctrTitle"/>
          </p:nvPr>
        </p:nvSpPr>
        <p:spPr>
          <a:xfrm>
            <a:off x="1759800" y="348725"/>
            <a:ext cx="56244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ÉXITOS EN EL CURSO!</a:t>
            </a:r>
            <a:endParaRPr sz="30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513" y="1413675"/>
            <a:ext cx="3378975" cy="33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378E7B"/>
      </a:dk1>
      <a:lt1>
        <a:srgbClr val="F3F3F3"/>
      </a:lt1>
      <a:dk2>
        <a:srgbClr val="D9D9D9"/>
      </a:dk2>
      <a:lt2>
        <a:srgbClr val="52AF9B"/>
      </a:lt2>
      <a:accent1>
        <a:srgbClr val="26AD90"/>
      </a:accent1>
      <a:accent2>
        <a:srgbClr val="30B99C"/>
      </a:accent2>
      <a:accent3>
        <a:srgbClr val="0B5848"/>
      </a:accent3>
      <a:accent4>
        <a:srgbClr val="6BDFC6"/>
      </a:accent4>
      <a:accent5>
        <a:srgbClr val="0BB490"/>
      </a:accent5>
      <a:accent6>
        <a:srgbClr val="34DBB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309</Words>
  <Application>Microsoft Office PowerPoint</Application>
  <PresentationFormat>Presentación en pantalla (16:9)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Assistant ExtraLight</vt:lpstr>
      <vt:lpstr>Assistant</vt:lpstr>
      <vt:lpstr>Nunito Sans</vt:lpstr>
      <vt:lpstr>Nunito Sans ExtraBold</vt:lpstr>
      <vt:lpstr>Arial</vt:lpstr>
      <vt:lpstr>Calibri</vt:lpstr>
      <vt:lpstr>Pontano Sans</vt:lpstr>
      <vt:lpstr>Fira Sans Extra Condensed Medium</vt:lpstr>
      <vt:lpstr>Marketing Newsletter</vt:lpstr>
      <vt:lpstr>ORGANIZACIÓN DE LENGUAJES Y COMPILADORES 1</vt:lpstr>
      <vt:lpstr>Sobre los auxiliares...</vt:lpstr>
      <vt:lpstr>Emely Yecenia García Monge</vt:lpstr>
      <vt:lpstr>Dudas  auxpuac@gmail.com 2987386780101@ingenieria.usac.edu.gt</vt:lpstr>
      <vt:lpstr>Sobre el laboratorio...</vt:lpstr>
      <vt:lpstr>Presentación de PowerPoint</vt:lpstr>
      <vt:lpstr>Asistencia</vt:lpstr>
      <vt:lpstr>Consejos para el curso / para la carrera / para la vida.</vt:lpstr>
      <vt:lpstr>ÉXITOS EN EL CURSO!</vt:lpstr>
      <vt:lpstr>Empecemos...</vt:lpstr>
      <vt:lpstr>Temas a Tratar el Día de Hoy</vt:lpstr>
      <vt:lpstr>Procesador de Lenguaje</vt:lpstr>
      <vt:lpstr>Tipos de Procesadores</vt:lpstr>
      <vt:lpstr>Lenguajes</vt:lpstr>
      <vt:lpstr>Fases de un Compilador</vt:lpstr>
      <vt:lpstr>Presentación de PowerPoint</vt:lpstr>
      <vt:lpstr>Flujo de las Fases de Análisis en un Intérprete</vt:lpstr>
      <vt:lpstr>Dudas?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ORGANIZACIÓN DE LENGUAJES Y COMPILADORES 1</dc:title>
  <cp:lastModifiedBy>jose puac</cp:lastModifiedBy>
  <cp:revision>3</cp:revision>
  <dcterms:modified xsi:type="dcterms:W3CDTF">2021-01-30T00:20:28Z</dcterms:modified>
</cp:coreProperties>
</file>